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76" r:id="rId4"/>
    <p:sldId id="275" r:id="rId5"/>
    <p:sldId id="284" r:id="rId6"/>
    <p:sldId id="285" r:id="rId7"/>
    <p:sldId id="286" r:id="rId8"/>
    <p:sldId id="287" r:id="rId9"/>
    <p:sldId id="288" r:id="rId10"/>
    <p:sldId id="289" r:id="rId11"/>
    <p:sldId id="274" r:id="rId1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394" autoAdjust="0"/>
  </p:normalViewPr>
  <p:slideViewPr>
    <p:cSldViewPr>
      <p:cViewPr varScale="1">
        <p:scale>
          <a:sx n="42" d="100"/>
          <a:sy n="42" d="100"/>
        </p:scale>
        <p:origin x="60" y="6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63246-6B3C-495E-9BD4-D43859B9FA52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F36CD-F6FB-4D26-B2C1-CB6CC0FD3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30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in today’s lesson will cover internal hardware and its functions.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F36CD-F6FB-4D26-B2C1-CB6CC0FD3E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9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6F2F9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3 March</a:t>
            </a:r>
            <a:r>
              <a:rPr spc="-95" dirty="0"/>
              <a:t> </a:t>
            </a:r>
            <a:r>
              <a:rPr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06FC0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spc="-5" dirty="0"/>
              <a:t>NWC201@ </a:t>
            </a:r>
            <a:r>
              <a:rPr spc="-25" dirty="0"/>
              <a:t>CST-Karma</a:t>
            </a:r>
            <a:r>
              <a:rPr spc="-35" dirty="0"/>
              <a:t> </a:t>
            </a:r>
            <a:r>
              <a:rPr spc="-20" dirty="0"/>
              <a:t>Wangchuk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6F2F9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3 March</a:t>
            </a:r>
            <a:r>
              <a:rPr spc="-95" dirty="0"/>
              <a:t> </a:t>
            </a:r>
            <a:r>
              <a:rPr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06FC0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spc="-5" dirty="0"/>
              <a:t>NWC201@ </a:t>
            </a:r>
            <a:r>
              <a:rPr spc="-25" dirty="0"/>
              <a:t>CST-Karma</a:t>
            </a:r>
            <a:r>
              <a:rPr spc="-35" dirty="0"/>
              <a:t> </a:t>
            </a:r>
            <a:r>
              <a:rPr spc="-20" dirty="0"/>
              <a:t>Wangchuk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6F2F9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3 March</a:t>
            </a:r>
            <a:r>
              <a:rPr spc="-95" dirty="0"/>
              <a:t> </a:t>
            </a:r>
            <a:r>
              <a:rPr dirty="0"/>
              <a:t>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06FC0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spc="-5" dirty="0"/>
              <a:t>NWC201@ </a:t>
            </a:r>
            <a:r>
              <a:rPr spc="-25" dirty="0"/>
              <a:t>CST-Karma</a:t>
            </a:r>
            <a:r>
              <a:rPr spc="-35" dirty="0"/>
              <a:t> </a:t>
            </a:r>
            <a:r>
              <a:rPr spc="-20" dirty="0"/>
              <a:t>Wangchuk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6F2F9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3 March</a:t>
            </a:r>
            <a:r>
              <a:rPr spc="-95" dirty="0"/>
              <a:t> </a:t>
            </a:r>
            <a:r>
              <a:rPr dirty="0"/>
              <a:t>2017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06FC0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spc="-5" dirty="0"/>
              <a:t>NWC201@ </a:t>
            </a:r>
            <a:r>
              <a:rPr spc="-25" dirty="0"/>
              <a:t>CST-Karma</a:t>
            </a:r>
            <a:r>
              <a:rPr spc="-35" dirty="0"/>
              <a:t> </a:t>
            </a:r>
            <a:r>
              <a:rPr spc="-20" dirty="0"/>
              <a:t>Wangchuk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6F2F9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3 March</a:t>
            </a:r>
            <a:r>
              <a:rPr spc="-95" dirty="0"/>
              <a:t> </a:t>
            </a:r>
            <a:r>
              <a:rPr dirty="0"/>
              <a:t>2017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06FC0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spc="-5" dirty="0"/>
              <a:t>NWC201@ </a:t>
            </a:r>
            <a:r>
              <a:rPr spc="-25" dirty="0"/>
              <a:t>CST-Karma</a:t>
            </a:r>
            <a:r>
              <a:rPr spc="-35" dirty="0"/>
              <a:t> </a:t>
            </a:r>
            <a:r>
              <a:rPr spc="-20" dirty="0"/>
              <a:t>Wangchuk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89603" y="73278"/>
            <a:ext cx="3812793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089" y="2932633"/>
            <a:ext cx="12037821" cy="2714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00760" y="6544664"/>
            <a:ext cx="1308735" cy="278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6F2F9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3 March</a:t>
            </a:r>
            <a:r>
              <a:rPr spc="-95" dirty="0"/>
              <a:t> </a:t>
            </a:r>
            <a:r>
              <a:rPr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450841" y="6407538"/>
            <a:ext cx="3291840" cy="27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06FC0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spc="-5" dirty="0"/>
              <a:t>NWC201@ </a:t>
            </a:r>
            <a:r>
              <a:rPr spc="-25" dirty="0"/>
              <a:t>CST-Karma</a:t>
            </a:r>
            <a:r>
              <a:rPr spc="-35" dirty="0"/>
              <a:t> </a:t>
            </a:r>
            <a:r>
              <a:rPr spc="-20" dirty="0"/>
              <a:t>Wangchuk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22406" y="6407538"/>
            <a:ext cx="165734" cy="27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3697" y="3348990"/>
            <a:ext cx="9275445" cy="28575"/>
          </a:xfrm>
          <a:custGeom>
            <a:avLst/>
            <a:gdLst/>
            <a:ahLst/>
            <a:cxnLst/>
            <a:rect l="l" t="t" r="r" b="b"/>
            <a:pathLst>
              <a:path w="9275445" h="28575">
                <a:moveTo>
                  <a:pt x="0" y="28194"/>
                </a:moveTo>
                <a:lnTo>
                  <a:pt x="9275318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81400" y="1357960"/>
            <a:ext cx="5029200" cy="19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54000" algn="ctr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latin typeface="Times New Roman"/>
                <a:cs typeface="Times New Roman"/>
              </a:rPr>
              <a:t>Internal Hardware</a:t>
            </a:r>
            <a:endParaRPr lang="en-US" sz="4000" dirty="0">
              <a:latin typeface="Times New Roman"/>
              <a:cs typeface="Times New Roman"/>
            </a:endParaRPr>
          </a:p>
          <a:p>
            <a:pPr marR="254635" algn="ctr">
              <a:lnSpc>
                <a:spcPts val="4200"/>
              </a:lnSpc>
              <a:spcBef>
                <a:spcPts val="2545"/>
              </a:spcBef>
            </a:pPr>
            <a:r>
              <a:rPr lang="en-US" sz="3600" dirty="0">
                <a:latin typeface="Times New Roman"/>
                <a:cs typeface="Times New Roman"/>
              </a:rPr>
              <a:t>Session 2</a:t>
            </a:r>
            <a:endParaRPr sz="3600" dirty="0">
              <a:latin typeface="Times New Roman"/>
              <a:cs typeface="Times New Roman"/>
            </a:endParaRPr>
          </a:p>
          <a:p>
            <a:pPr algn="ctr">
              <a:lnSpc>
                <a:spcPts val="4200"/>
              </a:lnSpc>
            </a:pPr>
            <a:r>
              <a:rPr sz="3600" spc="-25" dirty="0">
                <a:latin typeface="Times New Roman"/>
                <a:cs typeface="Times New Roman"/>
              </a:rPr>
              <a:t>Tutor: </a:t>
            </a:r>
            <a:r>
              <a:rPr lang="en-US" sz="3600" spc="-25" dirty="0">
                <a:latin typeface="Times New Roman"/>
                <a:cs typeface="Times New Roman"/>
              </a:rPr>
              <a:t>Tshewang Dhendup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6109" y="46482"/>
            <a:ext cx="108451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spc="-5"/>
              <a:t>Technology Operations</a:t>
            </a:r>
            <a:endParaRPr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1032" y="73278"/>
            <a:ext cx="6329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n-NO" sz="3600" spc="-5" dirty="0"/>
              <a:t>Internal Hardware</a:t>
            </a:r>
            <a:endParaRPr lang="nn-NO"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626" y="898710"/>
            <a:ext cx="8983569" cy="580287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685"/>
              </a:spcBef>
              <a:buClr>
                <a:srgbClr val="6F2F9F"/>
              </a:buClr>
              <a:buFont typeface="Wingdings"/>
              <a:buChar char=""/>
              <a:tabLst>
                <a:tab pos="469900" algn="l"/>
              </a:tabLst>
            </a:pPr>
            <a:r>
              <a:rPr lang="en-US" sz="3200" b="1" dirty="0">
                <a:latin typeface="Times New Roman"/>
                <a:cs typeface="Times New Roman"/>
              </a:rPr>
              <a:t>7. Network Interface Card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-25758" y="2822891"/>
            <a:ext cx="7162800" cy="17485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34185" marR="5080" indent="-34290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buFont typeface="Wingdings"/>
              <a:buChar char=""/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r>
              <a:rPr lang="en-US" spc="-5" dirty="0"/>
              <a:t>It is responsible for connecting the computer to a network (such as the internet). </a:t>
            </a:r>
          </a:p>
          <a:p>
            <a:pPr marL="1734185" marR="5080" indent="-34290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buFont typeface="Wingdings"/>
              <a:buChar char=""/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endParaRPr lang="en-US" spc="-5" dirty="0"/>
          </a:p>
        </p:txBody>
      </p:sp>
      <p:sp>
        <p:nvSpPr>
          <p:cNvPr id="6" name="object 6"/>
          <p:cNvSpPr/>
          <p:nvPr/>
        </p:nvSpPr>
        <p:spPr>
          <a:xfrm>
            <a:off x="0" y="699516"/>
            <a:ext cx="12192000" cy="498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948689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8091" y="0"/>
            <a:ext cx="498347" cy="1164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2083" y="722374"/>
            <a:ext cx="498347" cy="6135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1258" y="953261"/>
            <a:ext cx="0" cy="5904865"/>
          </a:xfrm>
          <a:custGeom>
            <a:avLst/>
            <a:gdLst/>
            <a:ahLst/>
            <a:cxnLst/>
            <a:rect l="l" t="t" r="r" b="b"/>
            <a:pathLst>
              <a:path h="5904865">
                <a:moveTo>
                  <a:pt x="0" y="0"/>
                </a:moveTo>
                <a:lnTo>
                  <a:pt x="0" y="5904734"/>
                </a:lnTo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4191000" y="6407538"/>
            <a:ext cx="37338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US" spc="-5" dirty="0"/>
              <a:t>Literacy with ICT@ </a:t>
            </a:r>
            <a:r>
              <a:rPr lang="en-US" spc="-25" dirty="0"/>
              <a:t>Tshewang Dhendup</a:t>
            </a:r>
            <a:endParaRPr lang="en-US" spc="-20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000760" y="6544664"/>
            <a:ext cx="166623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US" dirty="0"/>
              <a:t>9 March</a:t>
            </a:r>
            <a:r>
              <a:rPr lang="en-US" spc="-95" dirty="0"/>
              <a:t> </a:t>
            </a:r>
            <a:r>
              <a:rPr lang="en-US" dirty="0"/>
              <a:t>2023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249F0E-5D4F-FDE1-15A0-3D6949A7A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250"/>
            <a:ext cx="1737360" cy="952131"/>
          </a:xfrm>
          <a:prstGeom prst="rect">
            <a:avLst/>
          </a:prstGeom>
        </p:spPr>
      </p:pic>
      <p:pic>
        <p:nvPicPr>
          <p:cNvPr id="3" name="Google Shape;111;p21">
            <a:extLst>
              <a:ext uri="{FF2B5EF4-FFF2-40B4-BE49-F238E27FC236}">
                <a16:creationId xmlns:a16="http://schemas.microsoft.com/office/drawing/2014/main" id="{371FE5EA-B6F3-BD14-F4D4-CED8C7CFCE8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76940" y="2531389"/>
            <a:ext cx="3966274" cy="2566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8000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11122406" y="6400800"/>
            <a:ext cx="307594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  <a:pPr marL="25400">
                <a:lnSpc>
                  <a:spcPts val="2065"/>
                </a:lnSpc>
              </a:pPr>
              <a:t>11</a:t>
            </a:fld>
            <a:endParaRPr dirty="0"/>
          </a:p>
        </p:txBody>
      </p:sp>
      <p:pic>
        <p:nvPicPr>
          <p:cNvPr id="4" name="Picture 3" descr="Image result for thank you gif">
            <a:extLst>
              <a:ext uri="{FF2B5EF4-FFF2-40B4-BE49-F238E27FC236}">
                <a16:creationId xmlns:a16="http://schemas.microsoft.com/office/drawing/2014/main" id="{E5BC65DC-2D95-467C-AE12-4DC3D2B8570A}"/>
              </a:ext>
            </a:extLst>
          </p:cNvPr>
          <p:cNvPicPr>
            <a:picLocks noGrp="1"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7200"/>
            <a:ext cx="5943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70" y="44032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78658" y="73278"/>
            <a:ext cx="655114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54000" algn="ctr">
              <a:lnSpc>
                <a:spcPct val="100000"/>
              </a:lnSpc>
              <a:spcBef>
                <a:spcPts val="100"/>
              </a:spcBef>
            </a:pPr>
            <a:r>
              <a:rPr lang="nn-NO" sz="3600" spc="-5" dirty="0"/>
              <a:t>Internal Hardware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625" y="692901"/>
            <a:ext cx="10272116" cy="2646878"/>
          </a:xfrm>
          <a:prstGeom prst="rect">
            <a:avLst/>
          </a:prstGeom>
        </p:spPr>
        <p:txBody>
          <a:bodyPr vert="horz" wrap="square" lIns="0" tIns="2438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lang="en-US" sz="3200" b="1" dirty="0">
                <a:latin typeface="Times New Roman"/>
                <a:cs typeface="Times New Roman"/>
              </a:rPr>
              <a:t>Learning</a:t>
            </a:r>
            <a:r>
              <a:rPr lang="en-US" sz="3200" b="1" spc="-30" dirty="0">
                <a:latin typeface="Times New Roman"/>
                <a:cs typeface="Times New Roman"/>
              </a:rPr>
              <a:t> </a:t>
            </a:r>
            <a:r>
              <a:rPr lang="en-US" sz="3200" b="1" dirty="0">
                <a:latin typeface="Times New Roman"/>
                <a:cs typeface="Times New Roman"/>
              </a:rPr>
              <a:t>Objectives</a:t>
            </a:r>
            <a:r>
              <a:rPr sz="3200" b="1" dirty="0">
                <a:latin typeface="Times New Roman"/>
                <a:cs typeface="Times New Roman"/>
              </a:rPr>
              <a:t>:</a:t>
            </a:r>
            <a:endParaRPr lang="en-US" sz="3200" b="1" dirty="0">
              <a:latin typeface="Times New Roman"/>
              <a:cs typeface="Times New Roman"/>
            </a:endParaRPr>
          </a:p>
          <a:p>
            <a:pPr marL="468630">
              <a:spcBef>
                <a:spcPts val="1590"/>
              </a:spcBef>
              <a:buClr>
                <a:srgbClr val="6F2F9F"/>
              </a:buClr>
              <a:tabLst>
                <a:tab pos="984885" algn="l"/>
                <a:tab pos="985519" algn="l"/>
              </a:tabLst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 the end of the lesson, you should be able to:</a:t>
            </a:r>
          </a:p>
          <a:p>
            <a:pPr marL="984885" indent="-516255">
              <a:spcBef>
                <a:spcPts val="1590"/>
              </a:spcBef>
              <a:buClr>
                <a:srgbClr val="6F2F9F"/>
              </a:buClr>
              <a:buFont typeface="Wingdings" panose="05000000000000000000" pitchFamily="2" charset="2"/>
              <a:buChar char="Ø"/>
              <a:tabLst>
                <a:tab pos="984885" algn="l"/>
                <a:tab pos="985519" algn="l"/>
              </a:tabLst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internal hardware components.</a:t>
            </a:r>
          </a:p>
          <a:p>
            <a:pPr marL="984885" indent="-516255">
              <a:spcBef>
                <a:spcPts val="1590"/>
              </a:spcBef>
              <a:buClr>
                <a:srgbClr val="6F2F9F"/>
              </a:buClr>
              <a:buFont typeface="Wingdings" panose="05000000000000000000" pitchFamily="2" charset="2"/>
              <a:buChar char="Ø"/>
              <a:tabLst>
                <a:tab pos="984885" algn="l"/>
                <a:tab pos="985519" algn="l"/>
              </a:tabLst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 the functions of different internal hardware components.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699516"/>
            <a:ext cx="12192000" cy="498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1" y="948689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98091" y="0"/>
            <a:ext cx="498347" cy="11643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083" y="722374"/>
            <a:ext cx="498347" cy="6135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1258" y="953261"/>
            <a:ext cx="0" cy="5904865"/>
          </a:xfrm>
          <a:custGeom>
            <a:avLst/>
            <a:gdLst/>
            <a:ahLst/>
            <a:cxnLst/>
            <a:rect l="l" t="t" r="r" b="b"/>
            <a:pathLst>
              <a:path h="5904865">
                <a:moveTo>
                  <a:pt x="0" y="0"/>
                </a:moveTo>
                <a:lnTo>
                  <a:pt x="0" y="5904734"/>
                </a:lnTo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4343400" y="6407538"/>
            <a:ext cx="3733797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US" spc="-5" dirty="0"/>
              <a:t>Literacy with ICT</a:t>
            </a:r>
            <a:r>
              <a:rPr spc="-5" dirty="0"/>
              <a:t>@ </a:t>
            </a:r>
            <a:r>
              <a:rPr lang="en-US" spc="-25" dirty="0"/>
              <a:t>Tshewang Dhendup</a:t>
            </a:r>
            <a:endParaRPr spc="-20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1000760" y="6544664"/>
            <a:ext cx="181864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US" dirty="0"/>
              <a:t>9 March</a:t>
            </a:r>
            <a:r>
              <a:rPr spc="-95" dirty="0"/>
              <a:t> </a:t>
            </a:r>
            <a:r>
              <a:rPr dirty="0"/>
              <a:t>20</a:t>
            </a:r>
            <a:r>
              <a:rPr lang="en-US" dirty="0"/>
              <a:t>23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7B0088-D04F-804A-2862-B4EA4F0371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250"/>
            <a:ext cx="1737360" cy="9521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1032" y="73278"/>
            <a:ext cx="6329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n-NO" sz="3600" spc="-5" dirty="0"/>
              <a:t>Internal Hardware</a:t>
            </a:r>
            <a:endParaRPr lang="nn-NO" sz="24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699516"/>
            <a:ext cx="12192000" cy="498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948689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8091" y="0"/>
            <a:ext cx="498347" cy="1164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2083" y="722374"/>
            <a:ext cx="498347" cy="6135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1258" y="953261"/>
            <a:ext cx="0" cy="5904865"/>
          </a:xfrm>
          <a:custGeom>
            <a:avLst/>
            <a:gdLst/>
            <a:ahLst/>
            <a:cxnLst/>
            <a:rect l="l" t="t" r="r" b="b"/>
            <a:pathLst>
              <a:path h="5904865">
                <a:moveTo>
                  <a:pt x="0" y="0"/>
                </a:moveTo>
                <a:lnTo>
                  <a:pt x="0" y="5904734"/>
                </a:lnTo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4191000" y="6407538"/>
            <a:ext cx="37338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US" spc="-5" dirty="0"/>
              <a:t>Literacy with ICT@ </a:t>
            </a:r>
            <a:r>
              <a:rPr lang="en-US" spc="-25" dirty="0"/>
              <a:t>Tshewang Dhendup</a:t>
            </a:r>
            <a:endParaRPr lang="en-US" spc="-20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000760" y="6544664"/>
            <a:ext cx="166623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US" dirty="0"/>
              <a:t>9 March</a:t>
            </a:r>
            <a:r>
              <a:rPr lang="en-US" spc="-95" dirty="0"/>
              <a:t> </a:t>
            </a:r>
            <a:r>
              <a:rPr lang="en-US" dirty="0"/>
              <a:t>2023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742DE1-B51D-D5EE-FE5C-E09A62227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250"/>
            <a:ext cx="1737360" cy="952131"/>
          </a:xfrm>
          <a:prstGeom prst="rect">
            <a:avLst/>
          </a:prstGeom>
        </p:spPr>
      </p:pic>
      <p:pic>
        <p:nvPicPr>
          <p:cNvPr id="18" name="Google Shape;60;p14">
            <a:extLst>
              <a:ext uri="{FF2B5EF4-FFF2-40B4-BE49-F238E27FC236}">
                <a16:creationId xmlns:a16="http://schemas.microsoft.com/office/drawing/2014/main" id="{58BCD714-8648-40C2-0426-D869CFB1916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2561" b="4957"/>
          <a:stretch/>
        </p:blipFill>
        <p:spPr>
          <a:xfrm>
            <a:off x="5990262" y="1557113"/>
            <a:ext cx="3848375" cy="35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1;p14">
            <a:extLst>
              <a:ext uri="{FF2B5EF4-FFF2-40B4-BE49-F238E27FC236}">
                <a16:creationId xmlns:a16="http://schemas.microsoft.com/office/drawing/2014/main" id="{CA46947A-8F43-0865-369C-01534A47ACF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3362" y="1358400"/>
            <a:ext cx="4141200" cy="414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664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1032" y="73278"/>
            <a:ext cx="6329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n-NO" sz="3600" spc="-5" dirty="0"/>
              <a:t>Internal Hardware</a:t>
            </a:r>
            <a:endParaRPr lang="nn-NO"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626" y="898710"/>
            <a:ext cx="8157209" cy="580287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685"/>
              </a:spcBef>
              <a:buClr>
                <a:srgbClr val="6F2F9F"/>
              </a:buClr>
              <a:buFont typeface="Wingdings"/>
              <a:buChar char=""/>
              <a:tabLst>
                <a:tab pos="469900" algn="l"/>
              </a:tabLst>
            </a:pPr>
            <a:r>
              <a:rPr lang="en-US" sz="3200" b="1" dirty="0">
                <a:latin typeface="Times New Roman"/>
                <a:cs typeface="Times New Roman"/>
              </a:rPr>
              <a:t>1. Motherboard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0" y="1909734"/>
            <a:ext cx="7333630" cy="34977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34185" marR="5080" indent="-34290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buFont typeface="Wingdings"/>
              <a:buChar char=""/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r>
              <a:rPr lang="en-US" spc="-5" dirty="0"/>
              <a:t>The motherboard is the main circuit board in a computer.</a:t>
            </a:r>
          </a:p>
          <a:p>
            <a:pPr marL="1734185" marR="5080" indent="-34290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buFont typeface="Wingdings"/>
              <a:buChar char=""/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r>
              <a:rPr lang="en-US" spc="-5" dirty="0"/>
              <a:t>It is responsible for connecting all the internal hardware components together. </a:t>
            </a:r>
          </a:p>
          <a:p>
            <a:pPr marL="1734185" marR="5080" indent="-34290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buFont typeface="Wingdings"/>
              <a:buChar char=""/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r>
              <a:rPr lang="en-US" spc="-5" dirty="0"/>
              <a:t>It contains the CPU, memory, and other important components.</a:t>
            </a:r>
          </a:p>
          <a:p>
            <a:pPr marL="1391285" marR="508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endParaRPr lang="en-US" spc="-5" dirty="0"/>
          </a:p>
        </p:txBody>
      </p:sp>
      <p:sp>
        <p:nvSpPr>
          <p:cNvPr id="6" name="object 6"/>
          <p:cNvSpPr/>
          <p:nvPr/>
        </p:nvSpPr>
        <p:spPr>
          <a:xfrm>
            <a:off x="0" y="699516"/>
            <a:ext cx="12192000" cy="498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948689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8091" y="0"/>
            <a:ext cx="498347" cy="1164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2083" y="722374"/>
            <a:ext cx="498347" cy="6135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1258" y="953261"/>
            <a:ext cx="0" cy="5904865"/>
          </a:xfrm>
          <a:custGeom>
            <a:avLst/>
            <a:gdLst/>
            <a:ahLst/>
            <a:cxnLst/>
            <a:rect l="l" t="t" r="r" b="b"/>
            <a:pathLst>
              <a:path h="5904865">
                <a:moveTo>
                  <a:pt x="0" y="0"/>
                </a:moveTo>
                <a:lnTo>
                  <a:pt x="0" y="5904734"/>
                </a:lnTo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4191000" y="6407538"/>
            <a:ext cx="37338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US" spc="-5" dirty="0"/>
              <a:t>Literacy with ICT@ </a:t>
            </a:r>
            <a:r>
              <a:rPr lang="en-US" spc="-25" dirty="0"/>
              <a:t>Tshewang Dhendup</a:t>
            </a:r>
            <a:endParaRPr lang="en-US" spc="-20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000760" y="6544664"/>
            <a:ext cx="166623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US" dirty="0"/>
              <a:t>9 March</a:t>
            </a:r>
            <a:r>
              <a:rPr lang="en-US" spc="-95" dirty="0"/>
              <a:t> </a:t>
            </a:r>
            <a:r>
              <a:rPr lang="en-US" dirty="0"/>
              <a:t>2023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249F0E-5D4F-FDE1-15A0-3D6949A7A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250"/>
            <a:ext cx="1737360" cy="952131"/>
          </a:xfrm>
          <a:prstGeom prst="rect">
            <a:avLst/>
          </a:prstGeom>
        </p:spPr>
      </p:pic>
      <p:pic>
        <p:nvPicPr>
          <p:cNvPr id="9" name="Google Shape;68;p15">
            <a:extLst>
              <a:ext uri="{FF2B5EF4-FFF2-40B4-BE49-F238E27FC236}">
                <a16:creationId xmlns:a16="http://schemas.microsoft.com/office/drawing/2014/main" id="{C700D0E1-F97D-FBF2-5047-DCC13919A2B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7870423" y="1280730"/>
            <a:ext cx="3403543" cy="4513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1732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1032" y="73278"/>
            <a:ext cx="6329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n-NO" sz="3600" spc="-5" dirty="0"/>
              <a:t>Internal Hardware</a:t>
            </a:r>
            <a:endParaRPr lang="nn-NO"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626" y="898710"/>
            <a:ext cx="8983569" cy="580287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685"/>
              </a:spcBef>
              <a:buClr>
                <a:srgbClr val="6F2F9F"/>
              </a:buClr>
              <a:buFont typeface="Wingdings"/>
              <a:buChar char=""/>
              <a:tabLst>
                <a:tab pos="469900" algn="l"/>
              </a:tabLst>
            </a:pPr>
            <a:r>
              <a:rPr lang="en-US" sz="3200" b="1" dirty="0">
                <a:latin typeface="Times New Roman"/>
                <a:cs typeface="Times New Roman"/>
              </a:rPr>
              <a:t>2. Processor or CPU (Central Processing Unit)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0" y="2437882"/>
            <a:ext cx="7162800" cy="22050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34185" marR="5080" indent="-34290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buFont typeface="Wingdings"/>
              <a:buChar char=""/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r>
              <a:rPr lang="en-US" spc="-5" dirty="0"/>
              <a:t>CPU is the brain of the computer. </a:t>
            </a:r>
          </a:p>
          <a:p>
            <a:pPr marL="1734185" marR="5080" indent="-34290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buFont typeface="Wingdings"/>
              <a:buChar char=""/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endParaRPr lang="en-US" spc="-5" dirty="0"/>
          </a:p>
          <a:p>
            <a:pPr marL="1734185" marR="5080" indent="-34290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buFont typeface="Wingdings"/>
              <a:buChar char=""/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r>
              <a:rPr lang="en-US" spc="-5" dirty="0"/>
              <a:t>It executes instructions and performs calculations for the computer.</a:t>
            </a:r>
          </a:p>
          <a:p>
            <a:pPr marL="1391285" marR="508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endParaRPr lang="en-US" spc="-5" dirty="0"/>
          </a:p>
        </p:txBody>
      </p:sp>
      <p:sp>
        <p:nvSpPr>
          <p:cNvPr id="6" name="object 6"/>
          <p:cNvSpPr/>
          <p:nvPr/>
        </p:nvSpPr>
        <p:spPr>
          <a:xfrm>
            <a:off x="0" y="699516"/>
            <a:ext cx="12192000" cy="498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948689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8091" y="0"/>
            <a:ext cx="498347" cy="1164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2083" y="722374"/>
            <a:ext cx="498347" cy="6135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1258" y="953261"/>
            <a:ext cx="0" cy="5904865"/>
          </a:xfrm>
          <a:custGeom>
            <a:avLst/>
            <a:gdLst/>
            <a:ahLst/>
            <a:cxnLst/>
            <a:rect l="l" t="t" r="r" b="b"/>
            <a:pathLst>
              <a:path h="5904865">
                <a:moveTo>
                  <a:pt x="0" y="0"/>
                </a:moveTo>
                <a:lnTo>
                  <a:pt x="0" y="5904734"/>
                </a:lnTo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4191000" y="6407538"/>
            <a:ext cx="37338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US" spc="-5" dirty="0"/>
              <a:t>Literacy with ICT@ </a:t>
            </a:r>
            <a:r>
              <a:rPr lang="en-US" spc="-25" dirty="0"/>
              <a:t>Tshewang Dhendup</a:t>
            </a:r>
            <a:endParaRPr lang="en-US" spc="-20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000760" y="6544664"/>
            <a:ext cx="166623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US" dirty="0"/>
              <a:t>9 March</a:t>
            </a:r>
            <a:r>
              <a:rPr lang="en-US" spc="-95" dirty="0"/>
              <a:t> </a:t>
            </a:r>
            <a:r>
              <a:rPr lang="en-US" dirty="0"/>
              <a:t>2023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249F0E-5D4F-FDE1-15A0-3D6949A7A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250"/>
            <a:ext cx="1737360" cy="952131"/>
          </a:xfrm>
          <a:prstGeom prst="rect">
            <a:avLst/>
          </a:prstGeom>
        </p:spPr>
      </p:pic>
      <p:pic>
        <p:nvPicPr>
          <p:cNvPr id="3" name="Google Shape;75;p16">
            <a:extLst>
              <a:ext uri="{FF2B5EF4-FFF2-40B4-BE49-F238E27FC236}">
                <a16:creationId xmlns:a16="http://schemas.microsoft.com/office/drawing/2014/main" id="{88C663AF-CC97-6FD7-76CA-09442C62044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31239" y="2144052"/>
            <a:ext cx="3020659" cy="2569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1319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1032" y="73278"/>
            <a:ext cx="6329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n-NO" sz="3600" spc="-5" dirty="0"/>
              <a:t>Internal Hardware</a:t>
            </a:r>
            <a:endParaRPr lang="nn-NO"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626" y="898710"/>
            <a:ext cx="8983569" cy="580287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685"/>
              </a:spcBef>
              <a:buClr>
                <a:srgbClr val="6F2F9F"/>
              </a:buClr>
              <a:buFont typeface="Wingdings"/>
              <a:buChar char=""/>
              <a:tabLst>
                <a:tab pos="469900" algn="l"/>
              </a:tabLst>
            </a:pPr>
            <a:r>
              <a:rPr lang="en-US" sz="3200" b="1" dirty="0">
                <a:latin typeface="Times New Roman"/>
                <a:cs typeface="Times New Roman"/>
              </a:rPr>
              <a:t>3. RAM (Random Access Memory)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0" y="2088337"/>
            <a:ext cx="7162800" cy="3523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34185" marR="5080" indent="-34290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buFont typeface="Wingdings"/>
              <a:buChar char=""/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r>
              <a:rPr lang="en-US" spc="-5" dirty="0"/>
              <a:t>RAM is used to store data temporarily while the computer is running. </a:t>
            </a:r>
          </a:p>
          <a:p>
            <a:pPr marL="1734185" marR="5080" indent="-34290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buFont typeface="Wingdings"/>
              <a:buChar char=""/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endParaRPr lang="en-US" spc="-5" dirty="0"/>
          </a:p>
          <a:p>
            <a:pPr marL="1734185" marR="5080" indent="-34290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buFont typeface="Wingdings"/>
              <a:buChar char=""/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r>
              <a:rPr lang="en-US" spc="-5" dirty="0"/>
              <a:t>It allows the computer to access data quickly.</a:t>
            </a:r>
          </a:p>
          <a:p>
            <a:pPr marL="1734185" marR="5080" indent="-34290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buFont typeface="Wingdings"/>
              <a:buChar char=""/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endParaRPr lang="en-US" spc="-5" dirty="0"/>
          </a:p>
          <a:p>
            <a:pPr marL="1734185" marR="5080" indent="-34290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buFont typeface="Wingdings"/>
              <a:buChar char=""/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r>
              <a:rPr lang="en-US" spc="-5" dirty="0"/>
              <a:t>It is located on the motherboard.</a:t>
            </a:r>
          </a:p>
          <a:p>
            <a:pPr marL="1734185" marR="5080" indent="-34290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buFont typeface="Wingdings"/>
              <a:buChar char=""/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endParaRPr lang="en-US" spc="-5" dirty="0"/>
          </a:p>
        </p:txBody>
      </p:sp>
      <p:sp>
        <p:nvSpPr>
          <p:cNvPr id="6" name="object 6"/>
          <p:cNvSpPr/>
          <p:nvPr/>
        </p:nvSpPr>
        <p:spPr>
          <a:xfrm>
            <a:off x="0" y="699516"/>
            <a:ext cx="12192000" cy="498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948689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8091" y="0"/>
            <a:ext cx="498347" cy="1164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2083" y="722374"/>
            <a:ext cx="498347" cy="6135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1258" y="953261"/>
            <a:ext cx="0" cy="5904865"/>
          </a:xfrm>
          <a:custGeom>
            <a:avLst/>
            <a:gdLst/>
            <a:ahLst/>
            <a:cxnLst/>
            <a:rect l="l" t="t" r="r" b="b"/>
            <a:pathLst>
              <a:path h="5904865">
                <a:moveTo>
                  <a:pt x="0" y="0"/>
                </a:moveTo>
                <a:lnTo>
                  <a:pt x="0" y="5904734"/>
                </a:lnTo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4191000" y="6407538"/>
            <a:ext cx="37338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US" spc="-5" dirty="0"/>
              <a:t>Literacy with ICT@ </a:t>
            </a:r>
            <a:r>
              <a:rPr lang="en-US" spc="-25" dirty="0"/>
              <a:t>Tshewang Dhendup</a:t>
            </a:r>
            <a:endParaRPr lang="en-US" spc="-20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000760" y="6544664"/>
            <a:ext cx="166623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US" dirty="0"/>
              <a:t>9 March</a:t>
            </a:r>
            <a:r>
              <a:rPr lang="en-US" spc="-95" dirty="0"/>
              <a:t> </a:t>
            </a:r>
            <a:r>
              <a:rPr lang="en-US" dirty="0"/>
              <a:t>2023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249F0E-5D4F-FDE1-15A0-3D6949A7A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250"/>
            <a:ext cx="1737360" cy="952131"/>
          </a:xfrm>
          <a:prstGeom prst="rect">
            <a:avLst/>
          </a:prstGeom>
        </p:spPr>
      </p:pic>
      <p:pic>
        <p:nvPicPr>
          <p:cNvPr id="9" name="Google Shape;82;p17">
            <a:extLst>
              <a:ext uri="{FF2B5EF4-FFF2-40B4-BE49-F238E27FC236}">
                <a16:creationId xmlns:a16="http://schemas.microsoft.com/office/drawing/2014/main" id="{E599E0C6-5AF8-5A3A-6520-9271C2C4155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7237" b="18008"/>
          <a:stretch/>
        </p:blipFill>
        <p:spPr>
          <a:xfrm rot="-5400000">
            <a:off x="7757844" y="2136887"/>
            <a:ext cx="3973668" cy="25729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914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1032" y="73278"/>
            <a:ext cx="6329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n-NO" sz="3600" spc="-5" dirty="0"/>
              <a:t>Internal Hardware</a:t>
            </a:r>
            <a:endParaRPr lang="nn-NO"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626" y="898710"/>
            <a:ext cx="8983569" cy="580287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685"/>
              </a:spcBef>
              <a:buClr>
                <a:srgbClr val="6F2F9F"/>
              </a:buClr>
              <a:buFont typeface="Wingdings"/>
              <a:buChar char=""/>
              <a:tabLst>
                <a:tab pos="469900" algn="l"/>
              </a:tabLst>
            </a:pPr>
            <a:r>
              <a:rPr lang="en-US" sz="3200" b="1" dirty="0">
                <a:latin typeface="Times New Roman"/>
                <a:cs typeface="Times New Roman"/>
              </a:rPr>
              <a:t>4. Storage devices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0" y="2306292"/>
            <a:ext cx="7162800" cy="26359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34185" marR="5080" indent="-34290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buFont typeface="Wingdings"/>
              <a:buChar char=""/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r>
              <a:rPr lang="en-US" spc="-5" dirty="0"/>
              <a:t>Storage devices are used to store data permanently.</a:t>
            </a:r>
          </a:p>
          <a:p>
            <a:pPr marL="1734185" marR="5080" indent="-34290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buFont typeface="Wingdings"/>
              <a:buChar char=""/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endParaRPr lang="en-US" spc="-5" dirty="0"/>
          </a:p>
          <a:p>
            <a:pPr marL="1734185" marR="5080" indent="-34290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buFont typeface="Wingdings"/>
              <a:buChar char=""/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r>
              <a:rPr lang="en-US" spc="-5" dirty="0"/>
              <a:t>They include hard disk drives (HDD) and solid state drives (SSD).</a:t>
            </a:r>
          </a:p>
          <a:p>
            <a:pPr marL="1734185" marR="5080" indent="-34290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buFont typeface="Wingdings"/>
              <a:buChar char=""/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endParaRPr lang="en-US" spc="-5" dirty="0"/>
          </a:p>
        </p:txBody>
      </p:sp>
      <p:sp>
        <p:nvSpPr>
          <p:cNvPr id="6" name="object 6"/>
          <p:cNvSpPr/>
          <p:nvPr/>
        </p:nvSpPr>
        <p:spPr>
          <a:xfrm>
            <a:off x="0" y="699516"/>
            <a:ext cx="12192000" cy="498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948689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8091" y="0"/>
            <a:ext cx="498347" cy="1164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2083" y="722374"/>
            <a:ext cx="498347" cy="6135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1258" y="953261"/>
            <a:ext cx="0" cy="5904865"/>
          </a:xfrm>
          <a:custGeom>
            <a:avLst/>
            <a:gdLst/>
            <a:ahLst/>
            <a:cxnLst/>
            <a:rect l="l" t="t" r="r" b="b"/>
            <a:pathLst>
              <a:path h="5904865">
                <a:moveTo>
                  <a:pt x="0" y="0"/>
                </a:moveTo>
                <a:lnTo>
                  <a:pt x="0" y="5904734"/>
                </a:lnTo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4191000" y="6407538"/>
            <a:ext cx="37338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US" spc="-5" dirty="0"/>
              <a:t>Literacy with ICT@ </a:t>
            </a:r>
            <a:r>
              <a:rPr lang="en-US" spc="-25" dirty="0"/>
              <a:t>Tshewang Dhendup</a:t>
            </a:r>
            <a:endParaRPr lang="en-US" spc="-20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000760" y="6544664"/>
            <a:ext cx="166623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US" dirty="0"/>
              <a:t>9 March</a:t>
            </a:r>
            <a:r>
              <a:rPr lang="en-US" spc="-95" dirty="0"/>
              <a:t> </a:t>
            </a:r>
            <a:r>
              <a:rPr lang="en-US" dirty="0"/>
              <a:t>2023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249F0E-5D4F-FDE1-15A0-3D6949A7A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250"/>
            <a:ext cx="1737360" cy="952131"/>
          </a:xfrm>
          <a:prstGeom prst="rect">
            <a:avLst/>
          </a:prstGeom>
        </p:spPr>
      </p:pic>
      <p:pic>
        <p:nvPicPr>
          <p:cNvPr id="3" name="Google Shape;89;p18">
            <a:extLst>
              <a:ext uri="{FF2B5EF4-FFF2-40B4-BE49-F238E27FC236}">
                <a16:creationId xmlns:a16="http://schemas.microsoft.com/office/drawing/2014/main" id="{5262759D-C0C5-D9C0-C985-70D440F8777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2059" y="1811124"/>
            <a:ext cx="2152525" cy="21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0;p18">
            <a:extLst>
              <a:ext uri="{FF2B5EF4-FFF2-40B4-BE49-F238E27FC236}">
                <a16:creationId xmlns:a16="http://schemas.microsoft.com/office/drawing/2014/main" id="{756D73C4-A449-FCE4-79ED-30A9E8873E3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7760" y="4052986"/>
            <a:ext cx="2422450" cy="1704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3580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1032" y="73278"/>
            <a:ext cx="6329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n-NO" sz="3600" spc="-5" dirty="0"/>
              <a:t>Internal Hardware</a:t>
            </a:r>
            <a:endParaRPr lang="nn-NO"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626" y="898710"/>
            <a:ext cx="8983569" cy="580287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685"/>
              </a:spcBef>
              <a:buClr>
                <a:srgbClr val="6F2F9F"/>
              </a:buClr>
              <a:buFont typeface="Wingdings"/>
              <a:buChar char=""/>
              <a:tabLst>
                <a:tab pos="469900" algn="l"/>
              </a:tabLst>
            </a:pPr>
            <a:r>
              <a:rPr lang="en-US" sz="3200" b="1" dirty="0">
                <a:latin typeface="Times New Roman"/>
                <a:cs typeface="Times New Roman"/>
              </a:rPr>
              <a:t>5. Power Supply Unit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0" y="2906670"/>
            <a:ext cx="7162800" cy="17485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34185" marR="5080" indent="-34290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buFont typeface="Wingdings"/>
              <a:buChar char=""/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r>
              <a:rPr lang="en-US" spc="-5" dirty="0"/>
              <a:t>It is responsible for providing power to all the internal hardware components. </a:t>
            </a:r>
          </a:p>
          <a:p>
            <a:pPr marL="1734185" marR="5080" indent="-34290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buFont typeface="Wingdings"/>
              <a:buChar char=""/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endParaRPr lang="en-US" spc="-5" dirty="0"/>
          </a:p>
        </p:txBody>
      </p:sp>
      <p:sp>
        <p:nvSpPr>
          <p:cNvPr id="6" name="object 6"/>
          <p:cNvSpPr/>
          <p:nvPr/>
        </p:nvSpPr>
        <p:spPr>
          <a:xfrm>
            <a:off x="0" y="699516"/>
            <a:ext cx="12192000" cy="498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948689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8091" y="0"/>
            <a:ext cx="498347" cy="1164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2083" y="722374"/>
            <a:ext cx="498347" cy="6135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1258" y="953261"/>
            <a:ext cx="0" cy="5904865"/>
          </a:xfrm>
          <a:custGeom>
            <a:avLst/>
            <a:gdLst/>
            <a:ahLst/>
            <a:cxnLst/>
            <a:rect l="l" t="t" r="r" b="b"/>
            <a:pathLst>
              <a:path h="5904865">
                <a:moveTo>
                  <a:pt x="0" y="0"/>
                </a:moveTo>
                <a:lnTo>
                  <a:pt x="0" y="5904734"/>
                </a:lnTo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4191000" y="6407538"/>
            <a:ext cx="37338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US" spc="-5" dirty="0"/>
              <a:t>Literacy with ICT@ </a:t>
            </a:r>
            <a:r>
              <a:rPr lang="en-US" spc="-25" dirty="0"/>
              <a:t>Tshewang Dhendup</a:t>
            </a:r>
            <a:endParaRPr lang="en-US" spc="-20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000760" y="6544664"/>
            <a:ext cx="166623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US" dirty="0"/>
              <a:t>9 March</a:t>
            </a:r>
            <a:r>
              <a:rPr lang="en-US" spc="-95" dirty="0"/>
              <a:t> </a:t>
            </a:r>
            <a:r>
              <a:rPr lang="en-US" dirty="0"/>
              <a:t>2023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249F0E-5D4F-FDE1-15A0-3D6949A7A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250"/>
            <a:ext cx="1737360" cy="952131"/>
          </a:xfrm>
          <a:prstGeom prst="rect">
            <a:avLst/>
          </a:prstGeom>
        </p:spPr>
      </p:pic>
      <p:pic>
        <p:nvPicPr>
          <p:cNvPr id="15" name="Google Shape;97;p19">
            <a:extLst>
              <a:ext uri="{FF2B5EF4-FFF2-40B4-BE49-F238E27FC236}">
                <a16:creationId xmlns:a16="http://schemas.microsoft.com/office/drawing/2014/main" id="{92E1CB6F-8A89-322D-1FE5-E7B067C7BDC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18962"/>
          <a:stretch/>
        </p:blipFill>
        <p:spPr>
          <a:xfrm>
            <a:off x="8140066" y="1897380"/>
            <a:ext cx="2990424" cy="3686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7279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1032" y="73278"/>
            <a:ext cx="6329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n-NO" sz="3600" spc="-5" dirty="0"/>
              <a:t>Internal Hardware</a:t>
            </a:r>
            <a:endParaRPr lang="nn-NO"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626" y="898710"/>
            <a:ext cx="8983569" cy="580287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685"/>
              </a:spcBef>
              <a:buClr>
                <a:srgbClr val="6F2F9F"/>
              </a:buClr>
              <a:buFont typeface="Wingdings"/>
              <a:buChar char=""/>
              <a:tabLst>
                <a:tab pos="469900" algn="l"/>
              </a:tabLst>
            </a:pPr>
            <a:r>
              <a:rPr lang="en-US" sz="3200" b="1" dirty="0">
                <a:latin typeface="Times New Roman"/>
                <a:cs typeface="Times New Roman"/>
              </a:rPr>
              <a:t>6. System cooling fan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0" y="2681440"/>
            <a:ext cx="7162800" cy="17485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34185" marR="5080" indent="-342900" algn="l" rtl="0">
              <a:spcBef>
                <a:spcPts val="95"/>
              </a:spcBef>
              <a:buClr>
                <a:srgbClr val="6F2F9F"/>
              </a:buClr>
              <a:buFont typeface="Wingdings"/>
              <a:buChar char=""/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r>
              <a:rPr lang="en-US" dirty="0"/>
              <a:t>It helps to keep the internal components cool by circulating air through the system unit.</a:t>
            </a:r>
          </a:p>
          <a:p>
            <a:pPr marL="1734185" marR="5080" indent="-342900">
              <a:lnSpc>
                <a:spcPct val="100000"/>
              </a:lnSpc>
              <a:spcBef>
                <a:spcPts val="95"/>
              </a:spcBef>
              <a:buClr>
                <a:srgbClr val="6F2F9F"/>
              </a:buClr>
              <a:buFont typeface="Wingdings"/>
              <a:buChar char=""/>
              <a:tabLst>
                <a:tab pos="1734185" algn="l"/>
                <a:tab pos="2977515" algn="l"/>
                <a:tab pos="3607435" algn="l"/>
                <a:tab pos="5302250" algn="l"/>
                <a:tab pos="6719570" algn="l"/>
                <a:tab pos="7344409" algn="l"/>
                <a:tab pos="8194675" algn="l"/>
                <a:tab pos="9141460" algn="l"/>
                <a:tab pos="9615170" algn="l"/>
                <a:tab pos="10720705" algn="l"/>
                <a:tab pos="11430635" algn="l"/>
              </a:tabLst>
            </a:pPr>
            <a:endParaRPr lang="en-US" spc="-5" dirty="0"/>
          </a:p>
        </p:txBody>
      </p:sp>
      <p:sp>
        <p:nvSpPr>
          <p:cNvPr id="6" name="object 6"/>
          <p:cNvSpPr/>
          <p:nvPr/>
        </p:nvSpPr>
        <p:spPr>
          <a:xfrm>
            <a:off x="0" y="699516"/>
            <a:ext cx="12192000" cy="498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948689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8091" y="0"/>
            <a:ext cx="498347" cy="1164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2083" y="722374"/>
            <a:ext cx="498347" cy="6135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1258" y="953261"/>
            <a:ext cx="0" cy="5904865"/>
          </a:xfrm>
          <a:custGeom>
            <a:avLst/>
            <a:gdLst/>
            <a:ahLst/>
            <a:cxnLst/>
            <a:rect l="l" t="t" r="r" b="b"/>
            <a:pathLst>
              <a:path h="5904865">
                <a:moveTo>
                  <a:pt x="0" y="0"/>
                </a:moveTo>
                <a:lnTo>
                  <a:pt x="0" y="5904734"/>
                </a:lnTo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4191000" y="6407538"/>
            <a:ext cx="37338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US" spc="-5" dirty="0"/>
              <a:t>Literacy with ICT@ </a:t>
            </a:r>
            <a:r>
              <a:rPr lang="en-US" spc="-25" dirty="0"/>
              <a:t>Tshewang Dhendup</a:t>
            </a:r>
            <a:endParaRPr lang="en-US" spc="-20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000760" y="6544664"/>
            <a:ext cx="166623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US" dirty="0"/>
              <a:t>9 March</a:t>
            </a:r>
            <a:r>
              <a:rPr lang="en-US" spc="-95" dirty="0"/>
              <a:t> </a:t>
            </a:r>
            <a:r>
              <a:rPr lang="en-US" dirty="0"/>
              <a:t>2023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249F0E-5D4F-FDE1-15A0-3D6949A7A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250"/>
            <a:ext cx="1737360" cy="952131"/>
          </a:xfrm>
          <a:prstGeom prst="rect">
            <a:avLst/>
          </a:prstGeom>
        </p:spPr>
      </p:pic>
      <p:pic>
        <p:nvPicPr>
          <p:cNvPr id="3" name="Google Shape;104;p20">
            <a:extLst>
              <a:ext uri="{FF2B5EF4-FFF2-40B4-BE49-F238E27FC236}">
                <a16:creationId xmlns:a16="http://schemas.microsoft.com/office/drawing/2014/main" id="{1DDA9AF7-29B7-A66C-B3D9-7EB6C44134E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3911" t="3166" r="20681"/>
          <a:stretch/>
        </p:blipFill>
        <p:spPr>
          <a:xfrm>
            <a:off x="7902460" y="2089848"/>
            <a:ext cx="3482125" cy="343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6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</TotalTime>
  <Words>353</Words>
  <Application>Microsoft Office PowerPoint</Application>
  <PresentationFormat>Widescreen</PresentationFormat>
  <Paragraphs>71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Helvetica Neue</vt:lpstr>
      <vt:lpstr>Times New Roman</vt:lpstr>
      <vt:lpstr>Wingdings</vt:lpstr>
      <vt:lpstr>Office Theme</vt:lpstr>
      <vt:lpstr>Technology Operations</vt:lpstr>
      <vt:lpstr>Internal Hardware</vt:lpstr>
      <vt:lpstr>Internal Hardware</vt:lpstr>
      <vt:lpstr>Internal Hardware</vt:lpstr>
      <vt:lpstr>Internal Hardware</vt:lpstr>
      <vt:lpstr>Internal Hardware</vt:lpstr>
      <vt:lpstr>Internal Hardware</vt:lpstr>
      <vt:lpstr>Internal Hardware</vt:lpstr>
      <vt:lpstr>Internal Hardware</vt:lpstr>
      <vt:lpstr>Internal Hardware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Karma Wangchuk</dc:creator>
  <cp:lastModifiedBy>Tshewang Dhendup</cp:lastModifiedBy>
  <cp:revision>158</cp:revision>
  <dcterms:created xsi:type="dcterms:W3CDTF">2020-03-07T07:26:26Z</dcterms:created>
  <dcterms:modified xsi:type="dcterms:W3CDTF">2023-03-09T12:51:44Z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2017-03-03T00:00:00Z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2020-03-07T00:00:00Z</vt:filetime>
  </property>
</Properties>
</file>